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298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0A0DA0-D763-454A-84C8-2E7E38B1983E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862808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C2F981-CC8D-4C74-BF7F-BD6EF661FC1A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675055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462433" y="990600"/>
            <a:ext cx="3117851" cy="47831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-897466" y="990600"/>
            <a:ext cx="9156700" cy="47831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5030766-E0DF-4FB3-B8BD-222C73CCD138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954256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-897466" y="990600"/>
            <a:ext cx="12477751" cy="47831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 rot="20700000">
            <a:off x="8989484" y="2312989"/>
            <a:ext cx="2032000" cy="365125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 rot="20700000">
            <a:off x="8735485" y="1528764"/>
            <a:ext cx="3287183" cy="365125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 rot="20700000">
            <a:off x="8602133" y="1162050"/>
            <a:ext cx="2844800" cy="420688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143063C-70A8-4AC9-92A5-26BD45B71E5F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092100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CC0C097-7EF6-47B4-8CBF-EAF8FAA72712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51110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46059F-70F3-4816-B794-5D4699A8D6E8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054035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876801" y="990600"/>
            <a:ext cx="3249084" cy="47831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29084" y="990600"/>
            <a:ext cx="3251200" cy="47831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0187A43-B647-4285-B0E3-9B16AE16F0B3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50339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66138B6-5A17-4FD7-920A-9AB98905F9E6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279651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C17FC76-E828-4A2A-B64A-3FDE09A16DC8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025735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F1022F-36B9-4D75-9B85-9518D9AB2695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464869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AC8FF7E-2B84-4BBF-B204-655289F7BA8C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0736099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B185FB2-FA22-48F3-8EAE-FBA439E3B0E8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1459420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Scan1080Base.png"/>
          <p:cNvPicPr>
            <a:picLocks noChangeAspect="1"/>
          </p:cNvPicPr>
          <p:nvPr/>
        </p:nvPicPr>
        <p:blipFill>
          <a:blip r:embed="rId15">
            <a:lum bright="-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9"/>
          <p:cNvSpPr/>
          <p:nvPr/>
        </p:nvSpPr>
        <p:spPr>
          <a:xfrm rot="20707748">
            <a:off x="-823384" y="-652463"/>
            <a:ext cx="8885768" cy="3943351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9" name="Rounded Rectangle 11"/>
          <p:cNvSpPr/>
          <p:nvPr/>
        </p:nvSpPr>
        <p:spPr>
          <a:xfrm rot="20707748">
            <a:off x="8223252" y="-441325"/>
            <a:ext cx="4169833" cy="2425700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10" name="Rounded Rectangle 10"/>
          <p:cNvSpPr/>
          <p:nvPr/>
        </p:nvSpPr>
        <p:spPr>
          <a:xfrm rot="20707748">
            <a:off x="9525000" y="2001838"/>
            <a:ext cx="3572933" cy="4945062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11" name="Rounded Rectangle 8"/>
          <p:cNvSpPr/>
          <p:nvPr/>
        </p:nvSpPr>
        <p:spPr>
          <a:xfrm rot="20707748">
            <a:off x="-275167" y="3322638"/>
            <a:ext cx="9838267" cy="4557712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16200000">
            <a:off x="-11641" y="2500842"/>
            <a:ext cx="5321300" cy="245321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76801" y="990600"/>
            <a:ext cx="6703484" cy="4783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 rot="20700000">
            <a:off x="8989484" y="2312989"/>
            <a:ext cx="203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 rot="20700000">
            <a:off x="8735485" y="1528764"/>
            <a:ext cx="32871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 rot="20700000">
            <a:off x="8602133" y="1162050"/>
            <a:ext cx="2844800" cy="42068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40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1EAE74-6FDB-4852-9C83-541D81FA7A6E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674671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iming>
    <p:tnLst>
      <p:par>
        <p:cTn id="1" dur="indefinite" restart="never" nodeType="tmRoot"/>
      </p:par>
    </p:tnLst>
  </p:timing>
  <p:txStyles>
    <p:titleStyle>
      <a:lvl1pPr algn="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cs typeface="Arial" panose="020B0604020202020204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cs typeface="Arial" panose="020B0604020202020204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cs typeface="Arial" panose="020B0604020202020204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cs typeface="Arial" panose="020B0604020202020204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cs typeface="Arial" panose="020B0604020202020204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cs typeface="Arial" panose="020B0604020202020204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cs typeface="Arial" panose="020B0604020202020204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cs typeface="Arial" panose="020B0604020202020204" pitchFamily="34" charset="0"/>
        </a:defRPr>
      </a:lvl9pPr>
    </p:titleStyle>
    <p:bodyStyle>
      <a:lvl1pPr marL="365125" indent="-365125" algn="l" rtl="0" fontAlgn="base">
        <a:spcBef>
          <a:spcPct val="20000"/>
        </a:spcBef>
        <a:spcAft>
          <a:spcPts val="600"/>
        </a:spcAft>
        <a:buSzPct val="160000"/>
        <a:buFont typeface="Wingdings" panose="05000000000000000000" pitchFamily="2" charset="2"/>
        <a:buChar char="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365125" algn="l" rtl="0" fontAlgn="base">
        <a:spcBef>
          <a:spcPct val="20000"/>
        </a:spcBef>
        <a:spcAft>
          <a:spcPts val="600"/>
        </a:spcAft>
        <a:buSzPct val="160000"/>
        <a:buFont typeface="Wingdings" panose="05000000000000000000" pitchFamily="2" charset="2"/>
        <a:buChar char="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96963" indent="-319088" algn="l" rtl="0" fontAlgn="base">
        <a:spcBef>
          <a:spcPct val="20000"/>
        </a:spcBef>
        <a:spcAft>
          <a:spcPts val="600"/>
        </a:spcAft>
        <a:buSzPct val="160000"/>
        <a:buFont typeface="Wingdings" panose="05000000000000000000" pitchFamily="2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73050" algn="l" rtl="0" fontAlgn="base">
        <a:spcBef>
          <a:spcPct val="20000"/>
        </a:spcBef>
        <a:spcAft>
          <a:spcPts val="600"/>
        </a:spcAft>
        <a:buSzPct val="160000"/>
        <a:buFont typeface="Wingdings" panose="05000000000000000000" pitchFamily="2" charset="2"/>
        <a:buChar char="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44650" indent="-273050" algn="l" rtl="0" fontAlgn="base">
        <a:spcBef>
          <a:spcPct val="20000"/>
        </a:spcBef>
        <a:spcAft>
          <a:spcPts val="600"/>
        </a:spcAft>
        <a:buSzPct val="160000"/>
        <a:buFont typeface="Wingdings" panose="05000000000000000000" pitchFamily="2" charset="2"/>
        <a:buChar char="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689818">
            <a:off x="1104189" y="1532462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b="1" dirty="0"/>
              <a:t>Создание в профессиональной образовательной организации структурных подразделений, обеспечивающих условия </a:t>
            </a:r>
            <a:r>
              <a:rPr lang="ru-RU" b="1" dirty="0" smtClean="0"/>
              <a:t>для освоения </a:t>
            </a:r>
            <a:r>
              <a:rPr lang="ru-RU" b="1" dirty="0"/>
              <a:t>обучающимися профессиональных компетенций, предусмотренных ФГОС СПО и стандартом компетенции </a:t>
            </a:r>
            <a:r>
              <a:rPr lang="ru-RU" b="1" dirty="0" err="1"/>
              <a:t>WordlSkills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cs typeface="Arial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823" y="5704874"/>
            <a:ext cx="951373" cy="956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 rot="20713040">
            <a:off x="1339272" y="3513747"/>
            <a:ext cx="66317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Сарабаров Алексей Борисович,</a:t>
            </a:r>
          </a:p>
          <a:p>
            <a:pPr algn="ctr"/>
            <a:r>
              <a:rPr lang="ru-RU" sz="1400" b="1" dirty="0"/>
              <a:t>д</a:t>
            </a:r>
            <a:r>
              <a:rPr lang="ru-RU" sz="1400" b="1" dirty="0" smtClean="0"/>
              <a:t>иректор АУ «Ханты-Мансийский технолого-педагогический колледж»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8789607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823" y="5704874"/>
            <a:ext cx="951373" cy="956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84073" y="2179582"/>
            <a:ext cx="3842327" cy="149629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271818" y="2327562"/>
            <a:ext cx="36668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Учебно-производственный участок </a:t>
            </a:r>
            <a:endParaRPr lang="ru-RU" sz="2400" b="1" dirty="0"/>
          </a:p>
        </p:txBody>
      </p:sp>
      <p:sp>
        <p:nvSpPr>
          <p:cNvPr id="5" name="Шеврон 4"/>
          <p:cNvSpPr/>
          <p:nvPr/>
        </p:nvSpPr>
        <p:spPr>
          <a:xfrm>
            <a:off x="3710152" y="1786758"/>
            <a:ext cx="367862" cy="2301766"/>
          </a:xfrm>
          <a:prstGeom prst="chevron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3269" y="845513"/>
            <a:ext cx="309004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ч. 2 ст. 27 ФЗ «Об образовании в Российской Федерации»;</a:t>
            </a:r>
          </a:p>
          <a:p>
            <a:r>
              <a:rPr lang="ru-RU" b="1" dirty="0" smtClean="0"/>
              <a:t>Приказ </a:t>
            </a:r>
            <a:r>
              <a:rPr lang="ru-RU" b="1" dirty="0" err="1" smtClean="0"/>
              <a:t>Минобрнауки</a:t>
            </a:r>
            <a:r>
              <a:rPr lang="ru-RU" b="1" dirty="0" smtClean="0"/>
              <a:t> РФ от 14.06.2013 №464 «Об утверждении Порядка организации и осуществления образовательной деятельности по ОП СПО»;</a:t>
            </a:r>
          </a:p>
          <a:p>
            <a:r>
              <a:rPr lang="ru-RU" b="1" dirty="0" smtClean="0"/>
              <a:t>Приказ </a:t>
            </a:r>
            <a:r>
              <a:rPr lang="ru-RU" b="1" dirty="0" err="1" smtClean="0"/>
              <a:t>Минобрнауки</a:t>
            </a:r>
            <a:r>
              <a:rPr lang="ru-RU" b="1" dirty="0" smtClean="0"/>
              <a:t> РФ от 18.04.2013 № 291 «Об утверждении Положения о практике обучающихся, осваивающих ОПОП СПО»</a:t>
            </a:r>
            <a:endParaRPr lang="ru-RU" b="1" dirty="0"/>
          </a:p>
        </p:txBody>
      </p:sp>
      <p:sp>
        <p:nvSpPr>
          <p:cNvPr id="7" name="Шеврон 6"/>
          <p:cNvSpPr/>
          <p:nvPr/>
        </p:nvSpPr>
        <p:spPr>
          <a:xfrm rot="10800000">
            <a:off x="8132459" y="1786758"/>
            <a:ext cx="391431" cy="2301766"/>
          </a:xfrm>
          <a:prstGeom prst="chevron">
            <a:avLst>
              <a:gd name="adj" fmla="val 52222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711484" y="845511"/>
            <a:ext cx="309004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ФГОС СПО по профессии или специальности;</a:t>
            </a:r>
          </a:p>
          <a:p>
            <a:r>
              <a:rPr lang="ru-RU" b="1" dirty="0" smtClean="0"/>
              <a:t>Примерная основная образовательная программа по профессии или специальности СПО;</a:t>
            </a:r>
          </a:p>
          <a:p>
            <a:r>
              <a:rPr lang="ru-RU" b="1" dirty="0" smtClean="0"/>
              <a:t>Основная образовательная программа по профессии или специальности СПО, реализуемая профессиональной образовательной организацией</a:t>
            </a:r>
          </a:p>
        </p:txBody>
      </p:sp>
      <p:sp>
        <p:nvSpPr>
          <p:cNvPr id="9" name="Шеврон 8"/>
          <p:cNvSpPr/>
          <p:nvPr/>
        </p:nvSpPr>
        <p:spPr>
          <a:xfrm rot="5400000">
            <a:off x="5883562" y="2406870"/>
            <a:ext cx="443347" cy="3277316"/>
          </a:xfrm>
          <a:prstGeom prst="chevron">
            <a:avLst>
              <a:gd name="adj" fmla="val 60277"/>
            </a:avLst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88828" y="4540469"/>
            <a:ext cx="4445875" cy="224676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Структурное подразделение</a:t>
            </a:r>
          </a:p>
          <a:p>
            <a:pPr algn="ctr"/>
            <a:r>
              <a:rPr lang="ru-RU" sz="1400" b="1" dirty="0" smtClean="0"/>
              <a:t>(положение)</a:t>
            </a:r>
          </a:p>
          <a:p>
            <a:pPr algn="ctr"/>
            <a:r>
              <a:rPr lang="ru-RU" sz="1400" b="1" dirty="0"/>
              <a:t>о</a:t>
            </a:r>
            <a:r>
              <a:rPr lang="ru-RU" sz="1400" b="1" dirty="0" smtClean="0"/>
              <a:t>беспечение </a:t>
            </a:r>
            <a:r>
              <a:rPr lang="ru-RU" sz="1400" b="1" dirty="0" smtClean="0"/>
              <a:t>условий осуществления </a:t>
            </a:r>
            <a:r>
              <a:rPr lang="ru-RU" sz="1400" b="1" dirty="0" smtClean="0"/>
              <a:t>образовательной деятельности по практической подготовке обучающихся по ООП СПО, ОП ПО, программам ДПО, в том числе при организации и проведении всех видов практики непосредственно на базе профессиональной образовательной организации</a:t>
            </a:r>
          </a:p>
          <a:p>
            <a:pPr algn="ctr"/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12854727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823" y="5704874"/>
            <a:ext cx="951373" cy="956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50798" y="159168"/>
            <a:ext cx="3666836" cy="120032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Учебно-производственный участок 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8372" y="1434148"/>
            <a:ext cx="10951779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- обеспечение </a:t>
            </a:r>
            <a:r>
              <a:rPr lang="ru-RU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проведения практических занятий, всех видов практики, лабораторных практикумов и иных видов учебной деятельности, предусмотренных учебными планами реализуемых образовательных программ;</a:t>
            </a:r>
            <a:endParaRPr lang="ru-RU" sz="1400" b="1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- организация выполнения работ, оказания услуг обучающимися в период всех видов </a:t>
            </a:r>
            <a:r>
              <a:rPr lang="ru-RU" sz="1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практики, </a:t>
            </a:r>
            <a:r>
              <a:rPr lang="ru-RU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направленных на удовлетворение потребности </a:t>
            </a:r>
            <a:r>
              <a:rPr lang="ru-RU" sz="1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профессиональной образовательной организации, </a:t>
            </a:r>
            <a:r>
              <a:rPr lang="ru-RU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потребности физических и юридических лиц в работах и услугах, при условии, что выполняемые работы, оказываемые услуги предусмотрены программами практики и относятся к видам деятельности, перечисленным в </a:t>
            </a:r>
            <a:r>
              <a:rPr lang="ru-RU" sz="1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Уставе профессиональной образовательной организации;</a:t>
            </a:r>
            <a:endParaRPr lang="ru-RU" sz="1400" b="1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- обеспечение условий для подготовки обучающимися практических квалификационных работ в период прохождения ими промежуточной аттестации, итоговой и государственной итоговой аттестации;</a:t>
            </a:r>
            <a:endParaRPr lang="ru-RU" sz="14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30013" y="4056953"/>
            <a:ext cx="6559809" cy="4238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186690"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Инфраструктура учебно-производственного участка</a:t>
            </a:r>
            <a:endParaRPr lang="ru-RU" sz="2000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 rot="16200000">
            <a:off x="3109206" y="4177664"/>
            <a:ext cx="872359" cy="1505810"/>
          </a:xfrm>
          <a:prstGeom prst="homePlat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Пятиугольник 6"/>
          <p:cNvSpPr/>
          <p:nvPr/>
        </p:nvSpPr>
        <p:spPr>
          <a:xfrm rot="16200000">
            <a:off x="4820833" y="4204339"/>
            <a:ext cx="872359" cy="1505810"/>
          </a:xfrm>
          <a:prstGeom prst="homePlat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иугольник 7"/>
          <p:cNvSpPr/>
          <p:nvPr/>
        </p:nvSpPr>
        <p:spPr>
          <a:xfrm rot="16200000">
            <a:off x="6532461" y="4210931"/>
            <a:ext cx="872359" cy="150581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ятиугольник 8"/>
          <p:cNvSpPr/>
          <p:nvPr/>
        </p:nvSpPr>
        <p:spPr>
          <a:xfrm rot="16200000">
            <a:off x="8234360" y="4200769"/>
            <a:ext cx="872359" cy="1505810"/>
          </a:xfrm>
          <a:prstGeom prst="homePlate">
            <a:avLst/>
          </a:prstGeom>
          <a:solidFill>
            <a:srgbClr val="F298E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95843" y="5582748"/>
            <a:ext cx="83767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учебно-производственные мастерские, учебные лаборатории, оборудование, механизмы используемые при организации и проведение практической подготовки обучающихся, в том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числе,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при выполнении работ, оказании услуг физическим и юридическим лицам в период проведения всех видов практики</a:t>
            </a:r>
            <a:endParaRPr lang="ru-RU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012323" y="4847101"/>
            <a:ext cx="951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УПМ 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91844" y="4858283"/>
            <a:ext cx="951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УПМ 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88103" y="4854101"/>
            <a:ext cx="951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УЛ 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94866" y="4847101"/>
            <a:ext cx="951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УЛ 2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0871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823" y="5704874"/>
            <a:ext cx="951373" cy="956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 rot="20733741">
            <a:off x="9005455" y="1348509"/>
            <a:ext cx="27524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ФГОС СПО по специальности</a:t>
            </a:r>
          </a:p>
          <a:p>
            <a:pPr algn="ctr"/>
            <a:r>
              <a:rPr lang="ru-RU" sz="1400" b="1" dirty="0" smtClean="0"/>
              <a:t>43.02.14 Гостиничное дело</a:t>
            </a:r>
            <a:endParaRPr lang="ru-RU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8836" y="212435"/>
            <a:ext cx="1100974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Гостиница АУ «Ханты-Мансийский технолого-педагогический колледж»</a:t>
            </a:r>
          </a:p>
          <a:p>
            <a:pPr algn="ctr"/>
            <a:r>
              <a:rPr lang="ru-RU" sz="1100" b="1" dirty="0" smtClean="0">
                <a:solidFill>
                  <a:srgbClr val="FFFF00"/>
                </a:solidFill>
              </a:rPr>
              <a:t>(г. Ханты-Мансийск, ул. Сирина, 51 «а»)</a:t>
            </a:r>
            <a:endParaRPr lang="ru-RU" sz="1100" b="1" dirty="0">
              <a:solidFill>
                <a:srgbClr val="FFFF0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97116" y="866499"/>
            <a:ext cx="11253184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20733741">
            <a:off x="9051831" y="2305022"/>
            <a:ext cx="32172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ПООП по специальности СПО </a:t>
            </a:r>
          </a:p>
          <a:p>
            <a:pPr algn="ctr"/>
            <a:r>
              <a:rPr lang="ru-RU" sz="1400" b="1" dirty="0" smtClean="0"/>
              <a:t>43.02.14 Гостиничное дело</a:t>
            </a:r>
          </a:p>
          <a:p>
            <a:pPr algn="ctr"/>
            <a:r>
              <a:rPr lang="ru-RU" sz="1400" b="1" dirty="0" smtClean="0"/>
              <a:t>Рег. № 43.02.14-170717</a:t>
            </a:r>
          </a:p>
          <a:p>
            <a:pPr algn="ctr"/>
            <a:r>
              <a:rPr lang="ru-RU" sz="1400" b="1" dirty="0" smtClean="0"/>
              <a:t>(</a:t>
            </a:r>
            <a:r>
              <a:rPr lang="en-US" sz="1400" b="1" dirty="0"/>
              <a:t>http://</a:t>
            </a:r>
            <a:r>
              <a:rPr lang="en-US" sz="1400" b="1" dirty="0" smtClean="0"/>
              <a:t>reestrspo.ru/speciality/625</a:t>
            </a:r>
            <a:r>
              <a:rPr lang="ru-RU" sz="1400" b="1" dirty="0" smtClean="0"/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28440" y="1013643"/>
            <a:ext cx="347892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ТРЕБОВАНИЯ К УСЛОВИЯМ РЕАЛИЗАЦИИ</a:t>
            </a:r>
          </a:p>
          <a:p>
            <a:pPr algn="ctr"/>
            <a:endParaRPr lang="ru-RU" sz="1200" b="1" dirty="0"/>
          </a:p>
          <a:p>
            <a:r>
              <a:rPr lang="ru-RU" sz="1200" b="1" dirty="0"/>
              <a:t>4.2.1. Образовательная организация должна располагать на праве собственности или ином законном основании материально-технической базой, обеспечивающей проведение всех видов учебной деятельности обучающихся, предусмотренных учебным планом, с учетом </a:t>
            </a:r>
            <a:r>
              <a:rPr lang="ru-RU" sz="1200" b="1" dirty="0" smtClean="0"/>
              <a:t>ПООП (ФГОС СПО);</a:t>
            </a:r>
          </a:p>
          <a:p>
            <a:endParaRPr lang="ru-RU" sz="1200" b="1" dirty="0"/>
          </a:p>
          <a:p>
            <a:r>
              <a:rPr lang="ru-RU" sz="1200" b="1" dirty="0" smtClean="0"/>
              <a:t>ПООП, раздел 6, пункты 6.1.1, 6.1.2, 6.1.2.1, 6.1.2.2</a:t>
            </a:r>
          </a:p>
          <a:p>
            <a:r>
              <a:rPr lang="ru-RU" sz="1200" b="1" dirty="0" smtClean="0"/>
              <a:t>Лаборатории</a:t>
            </a:r>
            <a:r>
              <a:rPr lang="ru-RU" sz="1200" b="1" dirty="0"/>
              <a:t>:</a:t>
            </a:r>
          </a:p>
          <a:p>
            <a:r>
              <a:rPr lang="ru-RU" sz="1200" b="1" dirty="0"/>
              <a:t>учебный гостиничный номер (стандарт с двумя кроватями</a:t>
            </a:r>
            <a:r>
              <a:rPr lang="ru-RU" sz="1200" b="1" dirty="0" smtClean="0"/>
              <a:t>); учебный </a:t>
            </a:r>
            <a:r>
              <a:rPr lang="ru-RU" sz="1200" b="1" dirty="0"/>
              <a:t>ресторан или бар</a:t>
            </a:r>
            <a:r>
              <a:rPr lang="ru-RU" sz="1200" b="1" dirty="0" smtClean="0"/>
              <a:t>..</a:t>
            </a:r>
            <a:endParaRPr lang="ru-RU" sz="1200" b="1" dirty="0"/>
          </a:p>
          <a:p>
            <a:r>
              <a:rPr lang="ru-RU" sz="1200" b="1" dirty="0"/>
              <a:t>Тренажеры, тренажерные </a:t>
            </a:r>
            <a:r>
              <a:rPr lang="ru-RU" sz="1200" b="1" dirty="0" smtClean="0"/>
              <a:t>комплексы:</a:t>
            </a:r>
            <a:endParaRPr lang="ru-RU" sz="1200" b="1" dirty="0"/>
          </a:p>
          <a:p>
            <a:r>
              <a:rPr lang="ru-RU" sz="1200" b="1" dirty="0"/>
              <a:t>стойка приема и размещения гостей с модулем он-</a:t>
            </a:r>
            <a:r>
              <a:rPr lang="ru-RU" sz="1200" b="1" dirty="0" err="1"/>
              <a:t>лайн</a:t>
            </a:r>
            <a:r>
              <a:rPr lang="ru-RU" sz="1200" b="1" dirty="0"/>
              <a:t> бронирования</a:t>
            </a:r>
            <a:r>
              <a:rPr lang="ru-RU" sz="1200" b="1" dirty="0" smtClean="0"/>
              <a:t>.</a:t>
            </a:r>
          </a:p>
          <a:p>
            <a:r>
              <a:rPr lang="ru-RU" sz="1200" b="1" dirty="0" smtClean="0"/>
              <a:t>Оборудование, инструменты, расходные материалы, обеспечивающие </a:t>
            </a:r>
            <a:r>
              <a:rPr lang="ru-RU" sz="1200" b="1" dirty="0"/>
              <a:t>выполнение всех видов работ, определенных содержанием ФГОС СПО, в том числе </a:t>
            </a:r>
            <a:r>
              <a:rPr lang="ru-RU" sz="1200" b="1" dirty="0" smtClean="0"/>
              <a:t>оборудование </a:t>
            </a:r>
            <a:r>
              <a:rPr lang="ru-RU" sz="1200" b="1" dirty="0"/>
              <a:t>и </a:t>
            </a:r>
            <a:r>
              <a:rPr lang="ru-RU" sz="1200" b="1" dirty="0" smtClean="0"/>
              <a:t>инструменты, используемые </a:t>
            </a:r>
            <a:r>
              <a:rPr lang="ru-RU" sz="1200" b="1" dirty="0"/>
              <a:t>при проведении чемпионатов </a:t>
            </a:r>
            <a:r>
              <a:rPr lang="ru-RU" sz="1200" b="1" dirty="0" err="1"/>
              <a:t>Ворлдскиллз</a:t>
            </a:r>
            <a:r>
              <a:rPr lang="ru-RU" sz="1200" b="1" dirty="0"/>
              <a:t> и указанных в инфраструктурных листах конкурсной документации </a:t>
            </a:r>
            <a:r>
              <a:rPr lang="ru-RU" sz="1200" b="1" dirty="0" err="1"/>
              <a:t>Ворлдскиллз</a:t>
            </a:r>
            <a:r>
              <a:rPr lang="ru-RU" sz="1200" b="1" dirty="0"/>
              <a:t> по компетенции «Администрирование отеля</a:t>
            </a:r>
            <a:r>
              <a:rPr lang="ru-RU" sz="1200" b="1" dirty="0" smtClean="0"/>
              <a:t>».</a:t>
            </a:r>
            <a:endParaRPr lang="ru-RU" sz="1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75" y="1013642"/>
            <a:ext cx="4551093" cy="30346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34" y="1260547"/>
            <a:ext cx="4691943" cy="31285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06" y="1529031"/>
            <a:ext cx="4754373" cy="4564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4171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823" y="5704874"/>
            <a:ext cx="951373" cy="956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 rot="20733741">
            <a:off x="9005455" y="1133066"/>
            <a:ext cx="27524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ФГОС СПО по профессии</a:t>
            </a:r>
          </a:p>
          <a:p>
            <a:pPr algn="ctr"/>
            <a:r>
              <a:rPr lang="ru-RU" sz="1400" b="1" dirty="0" smtClean="0"/>
              <a:t>23.01.17 Мастер по ремонту</a:t>
            </a:r>
          </a:p>
          <a:p>
            <a:pPr algn="ctr"/>
            <a:r>
              <a:rPr lang="ru-RU" sz="1400" b="1" dirty="0"/>
              <a:t>и</a:t>
            </a:r>
            <a:r>
              <a:rPr lang="ru-RU" sz="1400" b="1" dirty="0" smtClean="0"/>
              <a:t> обслуживанию автомобилей</a:t>
            </a:r>
            <a:endParaRPr lang="ru-RU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8836" y="212435"/>
            <a:ext cx="11009745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Станция технического обслуживания автомобилей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 АУ «Ханты-Мансийский технолого-педагогический колледж»</a:t>
            </a:r>
          </a:p>
          <a:p>
            <a:pPr algn="ctr"/>
            <a:r>
              <a:rPr lang="ru-RU" sz="1100" b="1" dirty="0" smtClean="0">
                <a:solidFill>
                  <a:srgbClr val="FFFF00"/>
                </a:solidFill>
              </a:rPr>
              <a:t>(г. Ханты-Мансийск, ул. Уральская, 11, ул. Сирина, 51 «а»)</a:t>
            </a:r>
            <a:endParaRPr lang="ru-RU" sz="1100" b="1" dirty="0">
              <a:solidFill>
                <a:srgbClr val="FFFF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97116" y="1064225"/>
            <a:ext cx="10002718" cy="60382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20733741">
            <a:off x="9051831" y="2197300"/>
            <a:ext cx="321721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ПООП по профессии СПО </a:t>
            </a:r>
          </a:p>
          <a:p>
            <a:pPr algn="ctr"/>
            <a:r>
              <a:rPr lang="ru-RU" sz="1400" b="1" dirty="0" smtClean="0"/>
              <a:t>23.01.17 Мастер по ремонту</a:t>
            </a:r>
          </a:p>
          <a:p>
            <a:pPr algn="ctr"/>
            <a:r>
              <a:rPr lang="ru-RU" sz="1400" b="1" dirty="0"/>
              <a:t>и</a:t>
            </a:r>
            <a:r>
              <a:rPr lang="ru-RU" sz="1400" b="1" dirty="0" smtClean="0"/>
              <a:t> обслуживанию автомобилей</a:t>
            </a:r>
          </a:p>
          <a:p>
            <a:pPr algn="ctr"/>
            <a:r>
              <a:rPr lang="ru-RU" sz="1400" b="1" dirty="0" smtClean="0"/>
              <a:t>Рег. № 23.01.17-170518</a:t>
            </a:r>
          </a:p>
          <a:p>
            <a:pPr algn="ctr"/>
            <a:r>
              <a:rPr lang="ru-RU" sz="1400" b="1" dirty="0" smtClean="0"/>
              <a:t>(</a:t>
            </a:r>
            <a:r>
              <a:rPr lang="en-US" sz="1400" b="1" dirty="0"/>
              <a:t>http://</a:t>
            </a:r>
            <a:r>
              <a:rPr lang="en-US" sz="1400" b="1" dirty="0" smtClean="0"/>
              <a:t>reestrspo.ru/speciality/</a:t>
            </a:r>
            <a:r>
              <a:rPr lang="ru-RU" sz="1400" b="1" dirty="0" smtClean="0"/>
              <a:t>516)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45035" y="1276401"/>
            <a:ext cx="356743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ТРЕБОВАНИЯ К УСЛОВИЯМ РЕАЛИЗАЦИИ</a:t>
            </a:r>
          </a:p>
          <a:p>
            <a:pPr algn="ctr"/>
            <a:endParaRPr lang="ru-RU" sz="1200" b="1" dirty="0"/>
          </a:p>
          <a:p>
            <a:r>
              <a:rPr lang="ru-RU" sz="1200" b="1" dirty="0"/>
              <a:t>4.2.1. Образовательная организация должна располагать на праве собственности или ином законном основании материально-технической базой, обеспечивающей проведение всех видов учебной деятельности обучающихся, предусмотренных учебным планом, с учетом </a:t>
            </a:r>
            <a:r>
              <a:rPr lang="ru-RU" sz="1200" b="1" dirty="0" smtClean="0"/>
              <a:t>ПООП (ФГОС СПО);</a:t>
            </a:r>
          </a:p>
          <a:p>
            <a:endParaRPr lang="ru-RU" sz="1200" b="1" dirty="0"/>
          </a:p>
          <a:p>
            <a:r>
              <a:rPr lang="ru-RU" sz="1200" b="1" dirty="0" smtClean="0"/>
              <a:t>ПООП, раздел 6, пункты 6.1.1, 6.1.2, 6.1.2.1, 6.1.2.2, 6.1.2.3</a:t>
            </a:r>
          </a:p>
          <a:p>
            <a:r>
              <a:rPr lang="ru-RU" sz="1200" b="1" dirty="0"/>
              <a:t>в мастерских </a:t>
            </a:r>
            <a:r>
              <a:rPr lang="ru-RU" sz="1200" b="1" dirty="0" smtClean="0"/>
              <a:t>ППО требуется наличие </a:t>
            </a:r>
            <a:r>
              <a:rPr lang="ru-RU" sz="1200" b="1" dirty="0"/>
              <a:t>оборудования, инструментов, расходных материалов, обеспечивающих выполнение всех видов работ, определенных содержанием ФГОС СПО, в том числе оборудования и инструментов (или их аналогов), используемых при проведении чемпионатов </a:t>
            </a:r>
            <a:r>
              <a:rPr lang="ru-RU" sz="1200" b="1" dirty="0" err="1"/>
              <a:t>WorldSkills</a:t>
            </a:r>
            <a:r>
              <a:rPr lang="ru-RU" sz="1200" b="1" dirty="0"/>
              <a:t> и указанных в инфраструктурных листах конкурсной документации </a:t>
            </a:r>
            <a:r>
              <a:rPr lang="ru-RU" sz="1200" b="1" dirty="0" err="1"/>
              <a:t>WorldSkills</a:t>
            </a:r>
            <a:r>
              <a:rPr lang="ru-RU" sz="1200" b="1" dirty="0"/>
              <a:t> по компетенциям: «Ремонт и обслуживание легковых автомобилей», «Кузовной ремонт», «</a:t>
            </a:r>
            <a:r>
              <a:rPr lang="ru-RU" sz="1200" b="1" dirty="0" err="1"/>
              <a:t>Автопокраска</a:t>
            </a:r>
            <a:r>
              <a:rPr lang="ru-RU" sz="1200" b="1" dirty="0"/>
              <a:t>», «Обслуживание грузовой техники» конкурсного движения «Молодые профессионалы» (</a:t>
            </a:r>
            <a:r>
              <a:rPr lang="en-US" sz="1200" b="1" dirty="0" err="1"/>
              <a:t>WorldSkills</a:t>
            </a:r>
            <a:r>
              <a:rPr lang="ru-RU" sz="1200" b="1" dirty="0"/>
              <a:t>) (или их аналогов).</a:t>
            </a:r>
            <a:endParaRPr lang="ru-RU" sz="1200" b="1" dirty="0" smtClean="0"/>
          </a:p>
          <a:p>
            <a:endParaRPr lang="ru-RU" sz="1200" b="1" dirty="0"/>
          </a:p>
        </p:txBody>
      </p:sp>
      <p:pic>
        <p:nvPicPr>
          <p:cNvPr id="9" name="Рисунок 8" descr="C:\Users\taskaev.sy\Desktop\для директора в Курган\готовое\Диагностика\IMG_955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29" y="1276401"/>
            <a:ext cx="4073663" cy="32535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taskaev.sy\Desktop\для директора в Курган\готовое\Диагностика\IMG_955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12" y="1421274"/>
            <a:ext cx="4327133" cy="3350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taskaev.sy\Desktop\для директора в Курган\готовое\Развал-схождение\IMG_954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429" y="2013111"/>
            <a:ext cx="4548876" cy="29664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taskaev.sy\Desktop\для директора в Курган\готовое\Кузовные работы\IMG_9573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17" y="2197621"/>
            <a:ext cx="4480065" cy="30061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taskaev.sy\Desktop\для директора в Курган\готовое\Кузовные работы\IMG_9572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762" y="2385566"/>
            <a:ext cx="4571855" cy="3002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58304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823" y="5704874"/>
            <a:ext cx="951373" cy="956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8836" y="212435"/>
            <a:ext cx="11009745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Детская комната (присмотр и уход за детьми дошкольного возраста)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 АУ «Ханты-Мансийский технолого-педагогический колледж»</a:t>
            </a:r>
          </a:p>
          <a:p>
            <a:pPr algn="ctr"/>
            <a:r>
              <a:rPr lang="ru-RU" sz="1100" b="1" dirty="0" smtClean="0">
                <a:solidFill>
                  <a:srgbClr val="FFFF00"/>
                </a:solidFill>
              </a:rPr>
              <a:t>(г. Ханты-Мансийск, ул. Уральская, 11)</a:t>
            </a:r>
            <a:endParaRPr lang="ru-RU" sz="1100" b="1" dirty="0">
              <a:solidFill>
                <a:srgbClr val="FFFF00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97116" y="1064225"/>
            <a:ext cx="10002718" cy="60382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 rot="20733741">
            <a:off x="9005455" y="1240787"/>
            <a:ext cx="27524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ФГОС СПО по специальности</a:t>
            </a:r>
          </a:p>
          <a:p>
            <a:pPr algn="ctr"/>
            <a:r>
              <a:rPr lang="ru-RU" sz="1400" b="1" dirty="0" smtClean="0"/>
              <a:t>44.02.01 Дошкольное образование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16977" y="1244870"/>
            <a:ext cx="320869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ТРЕБОВАНИЯ К УСЛОВИЯМ РЕАЛИЗАЦИИ</a:t>
            </a:r>
          </a:p>
          <a:p>
            <a:pPr algn="ctr"/>
            <a:endParaRPr lang="ru-RU" sz="1200" b="1" dirty="0"/>
          </a:p>
          <a:p>
            <a:r>
              <a:rPr lang="ru-RU" sz="1200" b="1" dirty="0" smtClean="0"/>
              <a:t>7.17 ФГОС СПО </a:t>
            </a:r>
          </a:p>
          <a:p>
            <a:r>
              <a:rPr lang="ru-RU" sz="1200" b="1" dirty="0" smtClean="0"/>
              <a:t>…освоение </a:t>
            </a:r>
            <a:r>
              <a:rPr lang="ru-RU" sz="1200" b="1" dirty="0"/>
              <a:t>обучающимися профессиональных модулей в условиях созданной соответствующей образовательной среды в образовательной организации или в организациях в зависимости от специфики вида деятельности.</a:t>
            </a:r>
          </a:p>
          <a:p>
            <a:endParaRPr lang="ru-RU" sz="1200" b="1" dirty="0"/>
          </a:p>
          <a:p>
            <a:r>
              <a:rPr lang="ru-RU" sz="1200" b="1" dirty="0" smtClean="0"/>
              <a:t>ОПОП ПОО:</a:t>
            </a:r>
          </a:p>
          <a:p>
            <a:r>
              <a:rPr lang="ru-RU" sz="1200" b="1" dirty="0" smtClean="0"/>
              <a:t>LEGO </a:t>
            </a:r>
            <a:r>
              <a:rPr lang="ru-RU" sz="1200" b="1" dirty="0"/>
              <a:t>конструирование, интерактивная </a:t>
            </a:r>
            <a:r>
              <a:rPr lang="ru-RU" sz="1200" b="1" dirty="0" smtClean="0"/>
              <a:t> </a:t>
            </a:r>
            <a:r>
              <a:rPr lang="ru-RU" sz="1200" b="1" dirty="0"/>
              <a:t>песочница, мобильный планетарий и многое </a:t>
            </a:r>
            <a:r>
              <a:rPr lang="ru-RU" sz="1200" b="1" dirty="0" smtClean="0"/>
              <a:t>другое, </a:t>
            </a:r>
            <a:r>
              <a:rPr lang="ru-RU" sz="1200" b="1" dirty="0"/>
              <a:t>применяемое </a:t>
            </a:r>
            <a:r>
              <a:rPr lang="ru-RU" sz="1200" b="1" dirty="0" smtClean="0"/>
              <a:t>сегодня </a:t>
            </a:r>
            <a:r>
              <a:rPr lang="ru-RU" sz="1200" b="1" dirty="0"/>
              <a:t>в </a:t>
            </a:r>
            <a:r>
              <a:rPr lang="ru-RU" sz="1200" b="1" dirty="0" err="1" smtClean="0"/>
              <a:t>воспитательно</a:t>
            </a:r>
            <a:r>
              <a:rPr lang="ru-RU" sz="1200" b="1" dirty="0" smtClean="0"/>
              <a:t>-образовательной деятельности </a:t>
            </a:r>
            <a:r>
              <a:rPr lang="ru-RU" sz="1200" b="1" dirty="0"/>
              <a:t>дошкольных образовательных организаций, студенты колледжа осваивают при прохождении профессиональных модулей, при работе с детьми в детской комнате и при </a:t>
            </a:r>
            <a:r>
              <a:rPr lang="ru-RU" sz="1200" b="1" dirty="0" smtClean="0"/>
              <a:t>подготовке </a:t>
            </a:r>
            <a:r>
              <a:rPr lang="ru-RU" sz="1200" b="1" dirty="0"/>
              <a:t>к участию в </a:t>
            </a:r>
            <a:r>
              <a:rPr lang="ru-RU" sz="1200" b="1" dirty="0" smtClean="0"/>
              <a:t>Чемпионате </a:t>
            </a:r>
            <a:r>
              <a:rPr lang="ru-RU" sz="1200" b="1" dirty="0" err="1" smtClean="0"/>
              <a:t>WorldSkills</a:t>
            </a:r>
            <a:r>
              <a:rPr lang="ru-RU" sz="1200" b="1" dirty="0" smtClean="0"/>
              <a:t>.</a:t>
            </a:r>
          </a:p>
          <a:p>
            <a:endParaRPr lang="ru-RU" sz="1200" b="1" dirty="0"/>
          </a:p>
          <a:p>
            <a:r>
              <a:rPr lang="ru-RU" sz="1200" b="1" dirty="0" smtClean="0"/>
              <a:t>2018 год - открытие и сертификация СЦК по компетенции «Дошкольное воспитание»</a:t>
            </a:r>
            <a:endParaRPr lang="ru-RU" sz="12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59" y="1160789"/>
            <a:ext cx="4375743" cy="29120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53" y="1376856"/>
            <a:ext cx="4366591" cy="29059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44" y="1590427"/>
            <a:ext cx="4370341" cy="290848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022" y="1812174"/>
            <a:ext cx="4438754" cy="295401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107" y="2037991"/>
            <a:ext cx="4432639" cy="294994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178" y="2291304"/>
            <a:ext cx="4350341" cy="289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0267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823" y="5704874"/>
            <a:ext cx="951373" cy="956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 rot="20685676">
            <a:off x="829682" y="2624917"/>
            <a:ext cx="73277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АУ «Ханты-Мансийский технолого-педагогический колледж</a:t>
            </a:r>
            <a:r>
              <a:rPr lang="ru-RU" b="1" dirty="0" smtClean="0"/>
              <a:t>»</a:t>
            </a:r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>
                <a:solidFill>
                  <a:srgbClr val="99FF99"/>
                </a:solidFill>
              </a:rPr>
              <a:t>СПАСИБО ЗА ВНИМАНИЕ !</a:t>
            </a:r>
            <a:endParaRPr lang="ru-RU" b="1" dirty="0">
              <a:solidFill>
                <a:srgbClr val="99FF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20739652">
            <a:off x="8912773" y="2238702"/>
            <a:ext cx="279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www.hmtpk.ru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83867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Kilter">
  <a:themeElements>
    <a:clrScheme name="1_Kilter 1">
      <a:dk1>
        <a:srgbClr val="318FC5"/>
      </a:dk1>
      <a:lt1>
        <a:srgbClr val="FFFFFF"/>
      </a:lt1>
      <a:dk2>
        <a:srgbClr val="000000"/>
      </a:dk2>
      <a:lt2>
        <a:srgbClr val="AEE8FB"/>
      </a:lt2>
      <a:accent1>
        <a:srgbClr val="76C5EF"/>
      </a:accent1>
      <a:accent2>
        <a:srgbClr val="FEA022"/>
      </a:accent2>
      <a:accent3>
        <a:srgbClr val="AAAAAA"/>
      </a:accent3>
      <a:accent4>
        <a:srgbClr val="DADADA"/>
      </a:accent4>
      <a:accent5>
        <a:srgbClr val="BDDFF6"/>
      </a:accent5>
      <a:accent6>
        <a:srgbClr val="E6911E"/>
      </a:accent6>
      <a:hlink>
        <a:srgbClr val="7AB6E8"/>
      </a:hlink>
      <a:folHlink>
        <a:srgbClr val="83B0D3"/>
      </a:folHlink>
    </a:clrScheme>
    <a:fontScheme name="1_Kilter">
      <a:majorFont>
        <a:latin typeface="Cambria"/>
        <a:ea typeface=""/>
        <a:cs typeface="Arial"/>
      </a:majorFont>
      <a:minorFont>
        <a:latin typeface="Cambri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Kilter 1">
        <a:dk1>
          <a:srgbClr val="318FC5"/>
        </a:dk1>
        <a:lt1>
          <a:srgbClr val="FFFFFF"/>
        </a:lt1>
        <a:dk2>
          <a:srgbClr val="000000"/>
        </a:dk2>
        <a:lt2>
          <a:srgbClr val="AEE8FB"/>
        </a:lt2>
        <a:accent1>
          <a:srgbClr val="76C5EF"/>
        </a:accent1>
        <a:accent2>
          <a:srgbClr val="FEA022"/>
        </a:accent2>
        <a:accent3>
          <a:srgbClr val="AAAAAA"/>
        </a:accent3>
        <a:accent4>
          <a:srgbClr val="DADADA"/>
        </a:accent4>
        <a:accent5>
          <a:srgbClr val="BDDFF6"/>
        </a:accent5>
        <a:accent6>
          <a:srgbClr val="E6911E"/>
        </a:accent6>
        <a:hlink>
          <a:srgbClr val="7AB6E8"/>
        </a:hlink>
        <a:folHlink>
          <a:srgbClr val="83B0D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</TotalTime>
  <Words>822</Words>
  <Application>Microsoft Office PowerPoint</Application>
  <PresentationFormat>Широкоэкранный</PresentationFormat>
  <Paragraphs>77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Cambria</vt:lpstr>
      <vt:lpstr>Times New Roman</vt:lpstr>
      <vt:lpstr>Wingdings</vt:lpstr>
      <vt:lpstr>1_Kilter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Сарабаров</dc:creator>
  <cp:lastModifiedBy>Сарабаров Алексей Борисович</cp:lastModifiedBy>
  <cp:revision>25</cp:revision>
  <dcterms:created xsi:type="dcterms:W3CDTF">2018-04-22T14:51:26Z</dcterms:created>
  <dcterms:modified xsi:type="dcterms:W3CDTF">2018-05-29T06:44:54Z</dcterms:modified>
</cp:coreProperties>
</file>